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6" r:id="rId1"/>
  </p:sldMasterIdLst>
  <p:sldIdLst>
    <p:sldId id="256" r:id="rId2"/>
    <p:sldId id="274" r:id="rId3"/>
    <p:sldId id="280" r:id="rId4"/>
    <p:sldId id="276" r:id="rId5"/>
    <p:sldId id="281" r:id="rId6"/>
    <p:sldId id="282" r:id="rId7"/>
    <p:sldId id="283" r:id="rId8"/>
    <p:sldId id="278" r:id="rId9"/>
    <p:sldId id="27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38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9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6485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457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8198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21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89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53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27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306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57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69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42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47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03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1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89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CE5EAC-AE81-4A17-BF1B-4A43741913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A.G. du 1</a:t>
            </a:r>
            <a:r>
              <a:rPr lang="fr-FR" baseline="30000" dirty="0"/>
              <a:t>er</a:t>
            </a:r>
            <a:r>
              <a:rPr lang="fr-FR" dirty="0"/>
              <a:t> octobre 2021</a:t>
            </a:r>
            <a:endParaRPr lang="LID4096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90024CD-CC69-4EAB-AA67-A77D472AF2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407F2E-2174-4C00-892F-7E662AF62C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369" y="330516"/>
            <a:ext cx="5401056" cy="245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96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A696357-B315-4D9E-BB00-C5180F54B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2F6C6C-999D-43D5-AC07-AF342514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EC04F56B-9315-467D-9EEF-52DE7F0B5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2C36E4-A1E9-485B-9CF4-DD5EB3DDE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787400"/>
            <a:ext cx="7145866" cy="778933"/>
          </a:xfrm>
        </p:spPr>
        <p:txBody>
          <a:bodyPr anchor="ctr">
            <a:normAutofit/>
          </a:bodyPr>
          <a:lstStyle/>
          <a:p>
            <a:r>
              <a:rPr lang="fr-FR" sz="3200" dirty="0">
                <a:solidFill>
                  <a:srgbClr val="FEFFFF"/>
                </a:solidFill>
              </a:rPr>
              <a:t>Les arrivées : bienvenue </a:t>
            </a:r>
            <a:endParaRPr lang="LID4096" sz="3200" dirty="0">
              <a:solidFill>
                <a:srgbClr val="FEFFFF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6E499F8-1C51-480F-9A44-10999F9B9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6" y="2032000"/>
            <a:ext cx="7145867" cy="3879222"/>
          </a:xfrm>
        </p:spPr>
        <p:txBody>
          <a:bodyPr>
            <a:normAutofit/>
          </a:bodyPr>
          <a:lstStyle/>
          <a:p>
            <a:endParaRPr lang="en-US">
              <a:solidFill>
                <a:srgbClr val="FEFFFF"/>
              </a:solidFill>
            </a:endParaRPr>
          </a:p>
        </p:txBody>
      </p:sp>
      <p:pic>
        <p:nvPicPr>
          <p:cNvPr id="5" name="Espace réservé du contenu 4" descr="Bonjour Abeille">
            <a:extLst>
              <a:ext uri="{FF2B5EF4-FFF2-40B4-BE49-F238E27FC236}">
                <a16:creationId xmlns:a16="http://schemas.microsoft.com/office/drawing/2014/main" id="{2E63395C-B9AF-4D48-B417-44BE698A3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057" y="2462282"/>
            <a:ext cx="3001931" cy="300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09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A02DF-A9EF-4C5F-A1E8-3E993D8D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D05864-90CA-4F82-A12D-6DC4DD47A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Amayah</a:t>
            </a:r>
            <a:r>
              <a:rPr lang="fr-FR" dirty="0"/>
              <a:t> Ali</a:t>
            </a:r>
          </a:p>
          <a:p>
            <a:r>
              <a:rPr lang="fr-FR" dirty="0" err="1"/>
              <a:t>Bertocco</a:t>
            </a:r>
            <a:r>
              <a:rPr lang="fr-FR" dirty="0"/>
              <a:t> Geoffrey</a:t>
            </a:r>
          </a:p>
          <a:p>
            <a:r>
              <a:rPr lang="fr-FR" dirty="0" err="1"/>
              <a:t>Cockell</a:t>
            </a:r>
            <a:r>
              <a:rPr lang="fr-FR" dirty="0"/>
              <a:t> Virginia</a:t>
            </a:r>
          </a:p>
          <a:p>
            <a:r>
              <a:rPr lang="fr-FR" dirty="0"/>
              <a:t>Gousset Céline</a:t>
            </a:r>
          </a:p>
          <a:p>
            <a:r>
              <a:rPr lang="fr-FR" dirty="0"/>
              <a:t>Gonzalez Elena</a:t>
            </a:r>
          </a:p>
          <a:p>
            <a:r>
              <a:rPr lang="fr-FR" dirty="0" err="1"/>
              <a:t>Leclerq</a:t>
            </a:r>
            <a:r>
              <a:rPr lang="fr-FR" dirty="0"/>
              <a:t> Olivier</a:t>
            </a:r>
          </a:p>
          <a:p>
            <a:r>
              <a:rPr lang="fr-FR" dirty="0" err="1"/>
              <a:t>Tshidiwa</a:t>
            </a:r>
            <a:r>
              <a:rPr lang="fr-FR" dirty="0"/>
              <a:t> Julie</a:t>
            </a:r>
          </a:p>
          <a:p>
            <a:endParaRPr lang="fr-FR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35280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86C5C1-E261-4367-93CF-8D24C5752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chiffres 2021</a:t>
            </a:r>
            <a:br>
              <a:rPr lang="fr-FR" dirty="0"/>
            </a:br>
            <a:endParaRPr lang="LID4096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68A165A-6B4A-4C0B-BFB7-89915AC062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478106"/>
              </p:ext>
            </p:extLst>
          </p:nvPr>
        </p:nvGraphicFramePr>
        <p:xfrm>
          <a:off x="2199290" y="1111469"/>
          <a:ext cx="9305322" cy="5396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8832">
                  <a:extLst>
                    <a:ext uri="{9D8B030D-6E8A-4147-A177-3AD203B41FA5}">
                      <a16:colId xmlns:a16="http://schemas.microsoft.com/office/drawing/2014/main" val="2534578132"/>
                    </a:ext>
                  </a:extLst>
                </a:gridCol>
                <a:gridCol w="2669674">
                  <a:extLst>
                    <a:ext uri="{9D8B030D-6E8A-4147-A177-3AD203B41FA5}">
                      <a16:colId xmlns:a16="http://schemas.microsoft.com/office/drawing/2014/main" val="3373562038"/>
                    </a:ext>
                  </a:extLst>
                </a:gridCol>
                <a:gridCol w="2669674">
                  <a:extLst>
                    <a:ext uri="{9D8B030D-6E8A-4147-A177-3AD203B41FA5}">
                      <a16:colId xmlns:a16="http://schemas.microsoft.com/office/drawing/2014/main" val="1302181699"/>
                    </a:ext>
                  </a:extLst>
                </a:gridCol>
                <a:gridCol w="2137142">
                  <a:extLst>
                    <a:ext uri="{9D8B030D-6E8A-4147-A177-3AD203B41FA5}">
                      <a16:colId xmlns:a16="http://schemas.microsoft.com/office/drawing/2014/main" val="1665630398"/>
                    </a:ext>
                  </a:extLst>
                </a:gridCol>
              </a:tblGrid>
              <a:tr h="20945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BE" sz="900" u="none" strike="noStrike">
                          <a:effectLst/>
                        </a:rPr>
                        <a:t>Chiffres Population Campus </a:t>
                      </a:r>
                      <a:endParaRPr lang="fr-B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3646994989"/>
                  </a:ext>
                </a:extLst>
              </a:tr>
              <a:tr h="346198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Classes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Chiffres 1/10/2020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Chiffres 1/10/2021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Différences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3351842066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1C1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16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18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3991085437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1C2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20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4220886506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1C3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19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 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985498133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1C4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19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4228234005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1C5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19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 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-19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2531122133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Total 1C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93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85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-8</a:t>
                      </a:r>
                      <a:endParaRPr lang="fr-BE" sz="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2878442426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4167661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1D1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862673631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1D2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0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258053412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1D3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2067828476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Total 1D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36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37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4207404824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4058464042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2C1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18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15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684104218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2C2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20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117691832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2C3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20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19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3576156160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2C4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20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17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679822100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2C5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 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19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19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3935208682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Total 2C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79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90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11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773685888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962285089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2D1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8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991688450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2D2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9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7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</a:t>
                      </a:r>
                      <a:endParaRPr lang="fr-BE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349474232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Total 2D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20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17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fr-BE" sz="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371538431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2974271156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2S1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2441477643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2S2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12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1</a:t>
                      </a:r>
                      <a:endParaRPr lang="fr-B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840652148"/>
                  </a:ext>
                </a:extLst>
              </a:tr>
              <a:tr h="186180">
                <a:tc>
                  <a:txBody>
                    <a:bodyPr/>
                    <a:lstStyle/>
                    <a:p>
                      <a:pPr algn="l" fontAlgn="b"/>
                      <a:r>
                        <a:rPr lang="fr-BE" sz="800" u="none" strike="noStrike">
                          <a:effectLst/>
                        </a:rPr>
                        <a:t>Total 2S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22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>
                          <a:effectLst/>
                        </a:rPr>
                        <a:t>24</a:t>
                      </a:r>
                      <a:endParaRPr lang="fr-B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800" u="none" strike="noStrike" dirty="0">
                          <a:effectLst/>
                        </a:rPr>
                        <a:t>2</a:t>
                      </a:r>
                      <a:endParaRPr lang="fr-B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89" marR="5589" marT="5589" marB="0" anchor="b"/>
                </a:tc>
                <a:extLst>
                  <a:ext uri="{0D108BD9-81ED-4DB2-BD59-A6C34878D82A}">
                    <a16:rowId xmlns:a16="http://schemas.microsoft.com/office/drawing/2014/main" val="1142736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885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1E0D88C-A7B2-4425-84F5-237C8B3A6E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9112825"/>
              </p:ext>
            </p:extLst>
          </p:nvPr>
        </p:nvGraphicFramePr>
        <p:xfrm>
          <a:off x="1887165" y="622570"/>
          <a:ext cx="9448241" cy="5762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3467">
                  <a:extLst>
                    <a:ext uri="{9D8B030D-6E8A-4147-A177-3AD203B41FA5}">
                      <a16:colId xmlns:a16="http://schemas.microsoft.com/office/drawing/2014/main" val="1705837940"/>
                    </a:ext>
                  </a:extLst>
                </a:gridCol>
                <a:gridCol w="2840452">
                  <a:extLst>
                    <a:ext uri="{9D8B030D-6E8A-4147-A177-3AD203B41FA5}">
                      <a16:colId xmlns:a16="http://schemas.microsoft.com/office/drawing/2014/main" val="2527950479"/>
                    </a:ext>
                  </a:extLst>
                </a:gridCol>
                <a:gridCol w="2840452">
                  <a:extLst>
                    <a:ext uri="{9D8B030D-6E8A-4147-A177-3AD203B41FA5}">
                      <a16:colId xmlns:a16="http://schemas.microsoft.com/office/drawing/2014/main" val="3040566175"/>
                    </a:ext>
                  </a:extLst>
                </a:gridCol>
                <a:gridCol w="1823870">
                  <a:extLst>
                    <a:ext uri="{9D8B030D-6E8A-4147-A177-3AD203B41FA5}">
                      <a16:colId xmlns:a16="http://schemas.microsoft.com/office/drawing/2014/main" val="2368967454"/>
                    </a:ext>
                  </a:extLst>
                </a:gridCol>
              </a:tblGrid>
              <a:tr h="261930"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70373560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 dirty="0">
                          <a:effectLst/>
                        </a:rPr>
                        <a:t>3GA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3891345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3GF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19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13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29844562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3GL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58397998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3GS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21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3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73961365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Total 3G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66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63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fr-BE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72099240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34009324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4GA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10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95426596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4GF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16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27342766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4GL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9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48117018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4GS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13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19192967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Total 4G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42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50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8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60721865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62052691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5GA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3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16976894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 dirty="0">
                          <a:effectLst/>
                        </a:rPr>
                        <a:t>5GL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-8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89225487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5GS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21221552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Total 5G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38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22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-16</a:t>
                      </a:r>
                      <a:endParaRPr lang="fr-BE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86613874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5574378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6GA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12632700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6GL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6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62972667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6GS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06879429"/>
                  </a:ext>
                </a:extLst>
              </a:tr>
              <a:tr h="261930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Total 6G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29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37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effectLst/>
                        </a:rPr>
                        <a:t>8</a:t>
                      </a:r>
                      <a:endParaRPr lang="fr-B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29065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465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CE233CA-4B65-48EE-9CE6-B984343A07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120144"/>
              </p:ext>
            </p:extLst>
          </p:nvPr>
        </p:nvGraphicFramePr>
        <p:xfrm>
          <a:off x="2490952" y="441434"/>
          <a:ext cx="8131653" cy="55702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2650">
                  <a:extLst>
                    <a:ext uri="{9D8B030D-6E8A-4147-A177-3AD203B41FA5}">
                      <a16:colId xmlns:a16="http://schemas.microsoft.com/office/drawing/2014/main" val="2556693569"/>
                    </a:ext>
                  </a:extLst>
                </a:gridCol>
                <a:gridCol w="2444643">
                  <a:extLst>
                    <a:ext uri="{9D8B030D-6E8A-4147-A177-3AD203B41FA5}">
                      <a16:colId xmlns:a16="http://schemas.microsoft.com/office/drawing/2014/main" val="1777290314"/>
                    </a:ext>
                  </a:extLst>
                </a:gridCol>
                <a:gridCol w="2444643">
                  <a:extLst>
                    <a:ext uri="{9D8B030D-6E8A-4147-A177-3AD203B41FA5}">
                      <a16:colId xmlns:a16="http://schemas.microsoft.com/office/drawing/2014/main" val="2903543572"/>
                    </a:ext>
                  </a:extLst>
                </a:gridCol>
                <a:gridCol w="1569717">
                  <a:extLst>
                    <a:ext uri="{9D8B030D-6E8A-4147-A177-3AD203B41FA5}">
                      <a16:colId xmlns:a16="http://schemas.microsoft.com/office/drawing/2014/main" val="3587501075"/>
                    </a:ext>
                  </a:extLst>
                </a:gridCol>
              </a:tblGrid>
              <a:tr h="371351"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34051932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3TQ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10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-7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42040087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4TQ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3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50795875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5TQ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20987038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6TQ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0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62258228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Total TQ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54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48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</a:t>
                      </a:r>
                      <a:endParaRPr lang="fr-BE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56166067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13344378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3P1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69685824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3P2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9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34795120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4P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31217408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5P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16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18934962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6P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6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13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effectLst/>
                        </a:rPr>
                        <a:t>7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83933897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Total P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65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55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-10</a:t>
                      </a:r>
                      <a:endParaRPr lang="fr-BE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82075225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DASPA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49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47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</a:t>
                      </a:r>
                      <a:endParaRPr lang="fr-BE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9654086"/>
                  </a:ext>
                </a:extLst>
              </a:tr>
              <a:tr h="371351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Total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593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>
                          <a:effectLst/>
                        </a:rPr>
                        <a:t>575</a:t>
                      </a:r>
                      <a:endParaRPr lang="fr-B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-18</a:t>
                      </a:r>
                      <a:endParaRPr lang="fr-BE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49694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952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508FEB0-98C9-4B09-BB15-01A56AEFC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946702"/>
              </p:ext>
            </p:extLst>
          </p:nvPr>
        </p:nvGraphicFramePr>
        <p:xfrm>
          <a:off x="2032000" y="393700"/>
          <a:ext cx="8127999" cy="607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2494770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9399225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4761032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Moyens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2020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2021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363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NTPP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1297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1273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997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RMLO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+/- 66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62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769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DASPA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63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72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154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H. Sup (d1)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509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PGAED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141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147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157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Pér</a:t>
                      </a:r>
                      <a:r>
                        <a:rPr lang="fr-FR" dirty="0"/>
                        <a:t>. </a:t>
                      </a:r>
                      <a:r>
                        <a:rPr lang="fr-FR" dirty="0" err="1"/>
                        <a:t>Compl</a:t>
                      </a:r>
                      <a:r>
                        <a:rPr lang="fr-FR" dirty="0"/>
                        <a:t>.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15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683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0,33 %</a:t>
                      </a:r>
                      <a:endParaRPr lang="fr-BE" dirty="0"/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13</a:t>
                      </a:r>
                      <a:endParaRPr lang="fr-BE" dirty="0"/>
                    </a:p>
                    <a:p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995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Taille des classes</a:t>
                      </a:r>
                      <a:endParaRPr lang="fr-BE" dirty="0"/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15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715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Solidarité</a:t>
                      </a:r>
                      <a:endParaRPr lang="fr-BE" dirty="0"/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16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547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Total</a:t>
                      </a:r>
                      <a:endParaRPr lang="fr-BE" dirty="0"/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1628 </a:t>
                      </a:r>
                      <a:r>
                        <a:rPr lang="fr-FR" b="0" dirty="0"/>
                        <a:t>(dont 6 périodes achetées)</a:t>
                      </a:r>
                      <a:endParaRPr lang="fr-B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1600</a:t>
                      </a:r>
                      <a:r>
                        <a:rPr lang="fr-FR" dirty="0"/>
                        <a:t> (dont 6 périodes achetées)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803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Heures COVID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logo mi-temps et une éducatrice ¾ temps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11 périodes de logopédie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594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899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58FC29-B9DE-401A-9034-276A73EC7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2725"/>
          </a:xfrm>
        </p:spPr>
        <p:txBody>
          <a:bodyPr/>
          <a:lstStyle/>
          <a:p>
            <a:r>
              <a:rPr lang="fr-FR" dirty="0"/>
              <a:t>Quelques informations</a:t>
            </a:r>
            <a:endParaRPr lang="LID4096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38145C-91AD-4909-9E8D-74252FFEF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6365"/>
            <a:ext cx="8915400" cy="5324354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/>
              <a:t>L’</a:t>
            </a:r>
            <a:r>
              <a:rPr lang="fr-FR" sz="2400" b="1" dirty="0"/>
              <a:t>agenda</a:t>
            </a:r>
            <a:r>
              <a:rPr lang="fr-FR" sz="2400" dirty="0"/>
              <a:t> est tenu par Damien Godeau et </a:t>
            </a:r>
            <a:r>
              <a:rPr lang="fr-FR" sz="2400" b="1" dirty="0"/>
              <a:t>Facebook et Instagram</a:t>
            </a:r>
            <a:r>
              <a:rPr lang="fr-FR" sz="2400" dirty="0"/>
              <a:t> par Marjorie Van Den Heuvel et Mar Meyer </a:t>
            </a:r>
          </a:p>
          <a:p>
            <a:r>
              <a:rPr lang="fr-FR" sz="2400" b="1" dirty="0"/>
              <a:t>CEB</a:t>
            </a:r>
            <a:r>
              <a:rPr lang="fr-FR" sz="2400" dirty="0"/>
              <a:t> : jeudi 16, vendredi 17, lundi 20 et mardi 21 juin 2022</a:t>
            </a:r>
          </a:p>
          <a:p>
            <a:r>
              <a:rPr lang="fr-FR" sz="2400" b="1" dirty="0"/>
              <a:t>CE1D</a:t>
            </a:r>
            <a:r>
              <a:rPr lang="fr-FR" sz="2400" dirty="0"/>
              <a:t> : </a:t>
            </a:r>
          </a:p>
          <a:p>
            <a:pPr marL="0" indent="0">
              <a:buNone/>
            </a:pPr>
            <a:r>
              <a:rPr lang="fr-FR" sz="2400" dirty="0"/>
              <a:t>- </a:t>
            </a:r>
            <a:r>
              <a:rPr lang="fr-BE" sz="2400" dirty="0"/>
              <a:t>l’épreuve de français, le jeudi 16 juin 2022 ;</a:t>
            </a:r>
          </a:p>
          <a:p>
            <a:pPr marL="0" indent="0">
              <a:buNone/>
            </a:pPr>
            <a:r>
              <a:rPr lang="fr-BE" sz="2400" dirty="0"/>
              <a:t>- l’épreuve de langues modernes, le vendredi 17 juin 2022 pour la partie écrite et entre les mardi 14</a:t>
            </a:r>
          </a:p>
          <a:p>
            <a:pPr marL="0" indent="0">
              <a:buNone/>
            </a:pPr>
            <a:r>
              <a:rPr lang="fr-BE" sz="2400" dirty="0"/>
              <a:t>- juin et 21 juin 2022 pour la partie orale, à la libre convenance des écoles ;</a:t>
            </a:r>
          </a:p>
          <a:p>
            <a:pPr marL="0" indent="0">
              <a:buNone/>
            </a:pPr>
            <a:r>
              <a:rPr lang="fr-BE" sz="2400" dirty="0"/>
              <a:t>- l’épreuve de mathématiques, le lundi 20 juin 2022 ;</a:t>
            </a:r>
          </a:p>
          <a:p>
            <a:pPr>
              <a:buFontTx/>
              <a:buChar char="-"/>
            </a:pPr>
            <a:r>
              <a:rPr lang="fr-BE" sz="2400" dirty="0"/>
              <a:t>l’épreuve de sciences, le mardi 21 juin 2022.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49E39"/>
              </a:buClr>
              <a:buSzTx/>
              <a:buFont typeface="Wingdings 3" charset="2"/>
              <a:buChar char=""/>
              <a:tabLst/>
              <a:defRPr/>
            </a:pPr>
            <a:r>
              <a:rPr lang="fr-FR" sz="2400" dirty="0"/>
              <a:t> </a:t>
            </a:r>
            <a:r>
              <a:rPr lang="fr-FR" sz="2400" b="1" dirty="0"/>
              <a:t>CESS</a:t>
            </a:r>
            <a:r>
              <a:rPr lang="fr-FR" sz="2400" dirty="0"/>
              <a:t> : Français le </a:t>
            </a:r>
            <a:r>
              <a:rPr lang="fr-BE" sz="2400" dirty="0"/>
              <a:t>le jeudi 16 juin 2022 </a:t>
            </a:r>
            <a:r>
              <a:rPr lang="fr-FR" sz="2400" dirty="0"/>
              <a:t>et histoire </a:t>
            </a:r>
            <a:r>
              <a:rPr lang="fr-BE" sz="2400" dirty="0"/>
              <a:t>le vendredi 17 juin 2022</a:t>
            </a: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49348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4">
            <a:extLst>
              <a:ext uri="{FF2B5EF4-FFF2-40B4-BE49-F238E27FC236}">
                <a16:creationId xmlns:a16="http://schemas.microsoft.com/office/drawing/2014/main" id="{FBFE3618-8387-4153-870E-99EA1B978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64DE370-A6D2-4558-BF66-7B8AA8A48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endParaRPr lang="LID4096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99A42A-5548-4BB8-9115-A05821C36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1" name="Espace réservé du contenu 20">
            <a:extLst>
              <a:ext uri="{FF2B5EF4-FFF2-40B4-BE49-F238E27FC236}">
                <a16:creationId xmlns:a16="http://schemas.microsoft.com/office/drawing/2014/main" id="{42308DCB-35B8-4CF0-A9BE-ECA11892A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4524" y="2198536"/>
            <a:ext cx="4385022" cy="1982270"/>
          </a:xfrm>
        </p:spPr>
      </p:pic>
      <p:sp>
        <p:nvSpPr>
          <p:cNvPr id="29" name="Freeform 11">
            <a:extLst>
              <a:ext uri="{FF2B5EF4-FFF2-40B4-BE49-F238E27FC236}">
                <a16:creationId xmlns:a16="http://schemas.microsoft.com/office/drawing/2014/main" id="{D49441E5-946F-46B3-BDD2-BAD088532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63803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486</Words>
  <Application>Microsoft Office PowerPoint</Application>
  <PresentationFormat>Grand écran</PresentationFormat>
  <Paragraphs>273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Brin</vt:lpstr>
      <vt:lpstr>A.G. du 1er octobre 2021</vt:lpstr>
      <vt:lpstr>Les arrivées : bienvenue </vt:lpstr>
      <vt:lpstr>Présentation PowerPoint</vt:lpstr>
      <vt:lpstr>Les chiffres 2021 </vt:lpstr>
      <vt:lpstr>Présentation PowerPoint</vt:lpstr>
      <vt:lpstr>Présentation PowerPoint</vt:lpstr>
      <vt:lpstr>Présentation PowerPoint</vt:lpstr>
      <vt:lpstr>Quelques informations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 du 1er septembre 2020</dc:title>
  <dc:creator>Direction Campus Saint-Jean</dc:creator>
  <cp:lastModifiedBy>Secrétariat Campus Saint-Jean</cp:lastModifiedBy>
  <cp:revision>6</cp:revision>
  <dcterms:created xsi:type="dcterms:W3CDTF">2020-08-27T19:51:38Z</dcterms:created>
  <dcterms:modified xsi:type="dcterms:W3CDTF">2022-02-15T07:25:07Z</dcterms:modified>
</cp:coreProperties>
</file>